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1" r:id="rId2"/>
    <p:sldId id="392" r:id="rId3"/>
    <p:sldId id="379" r:id="rId4"/>
    <p:sldId id="275" r:id="rId5"/>
    <p:sldId id="274" r:id="rId6"/>
    <p:sldId id="277" r:id="rId7"/>
    <p:sldId id="382" r:id="rId8"/>
    <p:sldId id="383" r:id="rId9"/>
    <p:sldId id="344" r:id="rId10"/>
    <p:sldId id="346" r:id="rId11"/>
    <p:sldId id="348" r:id="rId12"/>
    <p:sldId id="349" r:id="rId13"/>
    <p:sldId id="385" r:id="rId14"/>
    <p:sldId id="404" r:id="rId15"/>
    <p:sldId id="352" r:id="rId16"/>
    <p:sldId id="405" r:id="rId17"/>
    <p:sldId id="350" r:id="rId18"/>
    <p:sldId id="393" r:id="rId19"/>
    <p:sldId id="354" r:id="rId20"/>
    <p:sldId id="355" r:id="rId21"/>
    <p:sldId id="394" r:id="rId22"/>
    <p:sldId id="362" r:id="rId23"/>
    <p:sldId id="357" r:id="rId24"/>
    <p:sldId id="358" r:id="rId25"/>
    <p:sldId id="407" r:id="rId26"/>
    <p:sldId id="396" r:id="rId27"/>
    <p:sldId id="406" r:id="rId28"/>
    <p:sldId id="388" r:id="rId29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4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Banan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A-4B83-93C9-2B9407194847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Caramel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A-4B83-93C9-2B9407194847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Chocolate Toffee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0A-4B83-93C9-2B9407194847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Cocos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0A-4B83-93C9-2B9407194847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Daim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0A-4B83-93C9-2B9407194847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Eclairs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0A-4B83-93C9-2B9407194847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Fransk Nougat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0A-4B83-93C9-2B9407194847}"/>
            </c:ext>
          </c:extLst>
        </c:ser>
        <c:ser>
          <c:idx val="7"/>
          <c:order val="7"/>
          <c:tx>
            <c:strRef>
              <c:f>'Ark1'!$I$1</c:f>
              <c:strCache>
                <c:ptCount val="1"/>
                <c:pt idx="0">
                  <c:v>Golden Toffee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'Ark1'!$I$2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80A-4B83-93C9-2B9407194847}"/>
            </c:ext>
          </c:extLst>
        </c:ser>
        <c:ser>
          <c:idx val="8"/>
          <c:order val="8"/>
          <c:tx>
            <c:strRef>
              <c:f>'Ark1'!$J$1</c:f>
              <c:strCache>
                <c:ptCount val="1"/>
                <c:pt idx="0">
                  <c:v>Japp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'Ark1'!$J$2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0A-4B83-93C9-2B9407194847}"/>
            </c:ext>
          </c:extLst>
        </c:ser>
        <c:ser>
          <c:idx val="9"/>
          <c:order val="9"/>
          <c:tx>
            <c:strRef>
              <c:f>'Ark1'!$K$1</c:f>
              <c:strCache>
                <c:ptCount val="1"/>
                <c:pt idx="0">
                  <c:v>Lakris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'Ark1'!$K$2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0A-4B83-93C9-2B9407194847}"/>
            </c:ext>
          </c:extLst>
        </c:ser>
        <c:ser>
          <c:idx val="10"/>
          <c:order val="10"/>
          <c:tx>
            <c:strRef>
              <c:f>'Ark1'!$L$1</c:f>
              <c:strCache>
                <c:ptCount val="1"/>
                <c:pt idx="0">
                  <c:v>Marsipan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'Ark1'!$L$2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0A-4B83-93C9-2B9407194847}"/>
            </c:ext>
          </c:extLst>
        </c:ser>
        <c:ser>
          <c:idx val="11"/>
          <c:order val="11"/>
          <c:tx>
            <c:strRef>
              <c:f>'Ark1'!$M$1</c:f>
              <c:strCache>
                <c:ptCount val="1"/>
                <c:pt idx="0">
                  <c:v>Nougat Crisp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'Ark1'!$M$2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80A-4B83-93C9-2B9407194847}"/>
            </c:ext>
          </c:extLst>
        </c:ser>
        <c:ser>
          <c:idx val="12"/>
          <c:order val="12"/>
          <c:tx>
            <c:strRef>
              <c:f>'Ark1'!$N$1</c:f>
              <c:strCache>
                <c:ptCount val="1"/>
                <c:pt idx="0">
                  <c:v>Nøtti</c:v>
                </c:pt>
              </c:strCache>
            </c:strRef>
          </c:tx>
          <c:invertIfNegative val="0"/>
          <c:cat>
            <c:numRef>
              <c:f>'Ark1'!$A$2</c:f>
              <c:numCache>
                <c:formatCode>General</c:formatCode>
                <c:ptCount val="1"/>
              </c:numCache>
            </c:numRef>
          </c:cat>
          <c:val>
            <c:numRef>
              <c:f>'Ark1'!$N$2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0A-4B83-93C9-2B9407194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29824"/>
        <c:axId val="34831744"/>
      </c:barChart>
      <c:catAx>
        <c:axId val="3482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noProof="0" dirty="0" smtClean="0"/>
                  <a:t>Pieces of chocolate</a:t>
                </a:r>
                <a:endParaRPr lang="en-US" noProof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831744"/>
        <c:crosses val="autoZero"/>
        <c:auto val="1"/>
        <c:lblAlgn val="ctr"/>
        <c:lblOffset val="100"/>
        <c:noMultiLvlLbl val="0"/>
      </c:catAx>
      <c:valAx>
        <c:axId val="34831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noProof="0"/>
                </a:pPr>
                <a:r>
                  <a:rPr lang="en-US" noProof="0" dirty="0" smtClean="0"/>
                  <a:t>Frequency</a:t>
                </a:r>
                <a:endParaRPr lang="en-US" noProof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829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Smoking habits among women aged 16–74 years (2018)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'Ark1'!$A$2:$A$4</c:f>
              <c:strCache>
                <c:ptCount val="3"/>
                <c:pt idx="0">
                  <c:v>Never</c:v>
                </c:pt>
                <c:pt idx="1">
                  <c:v>Occasionally</c:v>
                </c:pt>
                <c:pt idx="2">
                  <c:v>Daily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0.81</c:v>
                </c:pt>
                <c:pt idx="1">
                  <c:v>0.08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9-4454-9547-2F68DE7C18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Snuff </a:t>
            </a:r>
            <a:r>
              <a:rPr lang="en-US" dirty="0" smtClean="0"/>
              <a:t>(“snus”) use </a:t>
            </a:r>
            <a:r>
              <a:rPr lang="en-US" dirty="0"/>
              <a:t>among women aged </a:t>
            </a:r>
            <a:r>
              <a:rPr lang="en-US" dirty="0" smtClean="0"/>
              <a:t>16</a:t>
            </a:r>
            <a:r>
              <a:rPr lang="en-US" dirty="0" smtClean="0">
                <a:latin typeface="Calibri"/>
              </a:rPr>
              <a:t>–</a:t>
            </a:r>
            <a:r>
              <a:rPr lang="en-US" dirty="0" smtClean="0"/>
              <a:t>74 </a:t>
            </a:r>
            <a:r>
              <a:rPr lang="en-US" dirty="0"/>
              <a:t>years (2018)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Snuff (“snus”) habits among women aged 16–74 years (2018)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'Ark1'!$A$2:$A$4</c:f>
              <c:strCache>
                <c:ptCount val="3"/>
                <c:pt idx="0">
                  <c:v>Never</c:v>
                </c:pt>
                <c:pt idx="1">
                  <c:v>Occasionally</c:v>
                </c:pt>
                <c:pt idx="2">
                  <c:v>Daily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0.89</c:v>
                </c:pt>
                <c:pt idx="1">
                  <c:v>0.04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1-4B5E-83D6-4BA3106A7F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25.08.2021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25.08.2021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26/08/2021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Fall 2021 - Lecture 1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io.no/imb/forskning/publikasjoner/boker/2007/epidemiolgiske-kliniske-forskningsmetode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Descriptive Statistics </a:t>
            </a:r>
            <a:r>
              <a:rPr lang="en-US" dirty="0" smtClean="0"/>
              <a:t>– Part 1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smtClean="0"/>
              <a:t>August 26, 2021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33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chart, cont.</a:t>
            </a:r>
            <a:endParaRPr lang="en-US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0397478"/>
              </p:ext>
            </p:extLst>
          </p:nvPr>
        </p:nvGraphicFramePr>
        <p:xfrm>
          <a:off x="900000" y="1980000"/>
          <a:ext cx="51816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1980000"/>
            <a:ext cx="3420000" cy="3420000"/>
          </a:xfr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8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Displaying frequencies of a categorical variable</a:t>
            </a:r>
          </a:p>
          <a:p>
            <a:pPr lvl="1"/>
            <a:r>
              <a:rPr lang="en-US" dirty="0"/>
              <a:t>Number of observations within a category represented by a slice of </a:t>
            </a:r>
            <a:r>
              <a:rPr lang="en-US" dirty="0" smtClean="0"/>
              <a:t>pie</a:t>
            </a:r>
          </a:p>
          <a:p>
            <a:pPr lvl="1"/>
            <a:r>
              <a:rPr lang="en-US" dirty="0" smtClean="0"/>
              <a:t>Whole pie representing the overall 100%</a:t>
            </a:r>
          </a:p>
          <a:p>
            <a:r>
              <a:rPr lang="en-US" dirty="0"/>
              <a:t>Allowing </a:t>
            </a:r>
            <a:r>
              <a:rPr lang="en-US" dirty="0" smtClean="0"/>
              <a:t>distinct comparison between categories at </a:t>
            </a:r>
            <a:r>
              <a:rPr lang="en-US" dirty="0"/>
              <a:t>a glance</a:t>
            </a:r>
            <a:endParaRPr lang="en-US" dirty="0" smtClean="0"/>
          </a:p>
          <a:p>
            <a:r>
              <a:rPr lang="en-US" dirty="0"/>
              <a:t>Most effective for a limited number of </a:t>
            </a:r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The more categories, the thinner the slices (hard to tell them apart!)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0000"/>
            <a:ext cx="1622955" cy="108000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3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chart, cont.</a:t>
            </a:r>
            <a:endParaRPr lang="en-US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1883279"/>
              </p:ext>
            </p:extLst>
          </p:nvPr>
        </p:nvGraphicFramePr>
        <p:xfrm>
          <a:off x="900000" y="1980000"/>
          <a:ext cx="51816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Plassholder for innhold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36561"/>
              </p:ext>
            </p:extLst>
          </p:nvPr>
        </p:nvGraphicFramePr>
        <p:xfrm>
          <a:off x="6480000" y="1980000"/>
          <a:ext cx="51816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900000" y="5399999"/>
            <a:ext cx="21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source: Statistics Norway</a:t>
            </a:r>
            <a:endParaRPr lang="en-US" sz="12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480000" y="5400000"/>
            <a:ext cx="21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Data source: Statistics Norway</a:t>
            </a:r>
            <a:endParaRPr lang="en-US" sz="12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Displaying the distribution of a continuous variable</a:t>
            </a:r>
          </a:p>
          <a:p>
            <a:r>
              <a:rPr lang="en-US" dirty="0" smtClean="0"/>
              <a:t>Data classified into intervals</a:t>
            </a:r>
          </a:p>
          <a:p>
            <a:pPr lvl="1"/>
            <a:r>
              <a:rPr lang="en-US" dirty="0" smtClean="0"/>
              <a:t>Number of observations within an interval represented by the height of a bin</a:t>
            </a:r>
          </a:p>
          <a:p>
            <a:r>
              <a:rPr lang="en-US" dirty="0" smtClean="0"/>
              <a:t>Width of bins – a matter of judgement</a:t>
            </a:r>
          </a:p>
          <a:p>
            <a:pPr lvl="1"/>
            <a:r>
              <a:rPr lang="en-US" dirty="0" smtClean="0"/>
              <a:t>Depends on the situation and data at hand</a:t>
            </a:r>
          </a:p>
          <a:p>
            <a:pPr lvl="1"/>
            <a:r>
              <a:rPr lang="en-US" dirty="0" smtClean="0"/>
              <a:t>Not too narrow (random variation making the histogram irregular)</a:t>
            </a:r>
          </a:p>
          <a:p>
            <a:pPr lvl="1"/>
            <a:r>
              <a:rPr lang="en-US" dirty="0" smtClean="0"/>
              <a:t>Not too wide (hiding important features of the distribution)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1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7" y="1825625"/>
            <a:ext cx="5033565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17" y="1825625"/>
            <a:ext cx="5033565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60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plot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Displaying data points of a continuous variable on a scale</a:t>
            </a:r>
          </a:p>
          <a:p>
            <a:pPr lvl="1"/>
            <a:r>
              <a:rPr lang="en-US" dirty="0" smtClean="0"/>
              <a:t>An alternative to histogram</a:t>
            </a:r>
          </a:p>
          <a:p>
            <a:r>
              <a:rPr lang="en-US" dirty="0" smtClean="0"/>
              <a:t>Marking every single observation</a:t>
            </a:r>
          </a:p>
          <a:p>
            <a:r>
              <a:rPr lang="en-US" dirty="0" smtClean="0"/>
              <a:t>Suitable for small to moderate sized data sets</a:t>
            </a:r>
          </a:p>
          <a:p>
            <a:pPr lvl="1"/>
            <a:r>
              <a:rPr lang="en-US" dirty="0" smtClean="0"/>
              <a:t>Too cluttered for large data sets</a:t>
            </a:r>
          </a:p>
          <a:p>
            <a:r>
              <a:rPr lang="en-US" dirty="0" smtClean="0"/>
              <a:t>Suitable for highlighting clusters and gaps and identifying outliers</a:t>
            </a:r>
          </a:p>
          <a:p>
            <a:r>
              <a:rPr lang="en-US" dirty="0" smtClean="0"/>
              <a:t>Useful for comparing groups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6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plot,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7" y="1825625"/>
            <a:ext cx="5033565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17" y="1825625"/>
            <a:ext cx="5033565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668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Time-series plot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Displaying numerical data with respect to time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measure of time </a:t>
            </a:r>
            <a:r>
              <a:rPr lang="en-US" dirty="0" smtClean="0"/>
              <a:t>(hours, days, weeks, months, years, etc.)</a:t>
            </a:r>
          </a:p>
          <a:p>
            <a:pPr lvl="1"/>
            <a:r>
              <a:rPr lang="en-US" dirty="0" smtClean="0"/>
              <a:t>Time axis usually the horizontal axis</a:t>
            </a:r>
          </a:p>
          <a:p>
            <a:r>
              <a:rPr lang="en-US" dirty="0"/>
              <a:t>Data points plotted and generally connected with straight lines</a:t>
            </a:r>
          </a:p>
          <a:p>
            <a:pPr lvl="1"/>
            <a:r>
              <a:rPr lang="en-US" dirty="0" smtClean="0"/>
              <a:t>Showing development over time</a:t>
            </a:r>
          </a:p>
          <a:p>
            <a:r>
              <a:rPr lang="en-US" dirty="0" smtClean="0"/>
              <a:t>Revealing trends (i.e., changes occurring in a general direction)</a:t>
            </a:r>
          </a:p>
          <a:p>
            <a:pPr lvl="1"/>
            <a:r>
              <a:rPr lang="en-US" dirty="0"/>
              <a:t>E.g., increasing or decreasing incidence of a </a:t>
            </a:r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5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Time-series plot, cont.</a:t>
            </a:r>
            <a:endParaRPr lang="en-US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980000"/>
            <a:ext cx="6156000" cy="3420000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2880000" y="5399999"/>
            <a:ext cx="216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/>
              <a:t>Data source: Statistics Norway</a:t>
            </a:r>
            <a:endParaRPr lang="en-US" sz="12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0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plot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called box-and-whisker plot</a:t>
            </a:r>
          </a:p>
          <a:p>
            <a:r>
              <a:rPr lang="en-US" dirty="0" smtClean="0"/>
              <a:t>Displaying a numerical variable through its quartiles</a:t>
            </a:r>
          </a:p>
          <a:p>
            <a:r>
              <a:rPr lang="en-US" dirty="0"/>
              <a:t>Suitable for comparing groups</a:t>
            </a:r>
            <a:endParaRPr lang="en-US" dirty="0" smtClean="0"/>
          </a:p>
          <a:p>
            <a:r>
              <a:rPr lang="en-US" dirty="0"/>
              <a:t>Box containing the 50% middle observations</a:t>
            </a:r>
          </a:p>
          <a:p>
            <a:pPr lvl="1"/>
            <a:r>
              <a:rPr lang="en-US" dirty="0"/>
              <a:t>Lower limit corresponding to the first (lower) </a:t>
            </a:r>
            <a:r>
              <a:rPr lang="en-US" dirty="0" smtClean="0"/>
              <a:t>quartile</a:t>
            </a:r>
            <a:endParaRPr lang="en-US" dirty="0"/>
          </a:p>
          <a:p>
            <a:pPr lvl="1"/>
            <a:r>
              <a:rPr lang="en-US" dirty="0"/>
              <a:t>Upper limit corresponding to the third (upper) </a:t>
            </a:r>
            <a:r>
              <a:rPr lang="en-US" dirty="0" smtClean="0"/>
              <a:t>quartile</a:t>
            </a:r>
            <a:endParaRPr lang="en-US" dirty="0"/>
          </a:p>
          <a:p>
            <a:r>
              <a:rPr lang="en-US" dirty="0" smtClean="0"/>
              <a:t>A line inside the box indicating the median (i.e., second quartile)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540000"/>
            <a:ext cx="2219060" cy="1620000"/>
          </a:xfrm>
          <a:prstGeom prst="rect">
            <a:avLst/>
          </a:prstGeom>
        </p:spPr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5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to know your data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sources</a:t>
            </a:r>
          </a:p>
          <a:p>
            <a:pPr lvl="1"/>
            <a:r>
              <a:rPr lang="en-US" dirty="0" smtClean="0"/>
              <a:t>The six w’s: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ho,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hat,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hen,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here,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hy, and ho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</a:p>
          <a:p>
            <a:r>
              <a:rPr lang="en-US" dirty="0" smtClean="0"/>
              <a:t>Data types</a:t>
            </a:r>
          </a:p>
          <a:p>
            <a:pPr lvl="1"/>
            <a:r>
              <a:rPr lang="en-US" dirty="0" smtClean="0"/>
              <a:t>Categorical and numerical data</a:t>
            </a:r>
          </a:p>
          <a:p>
            <a:r>
              <a:rPr lang="en-US" dirty="0" smtClean="0"/>
              <a:t>Units of measurement</a:t>
            </a:r>
          </a:p>
          <a:p>
            <a:r>
              <a:rPr lang="en-US" dirty="0" smtClean="0"/>
              <a:t>Previous data cleaning</a:t>
            </a:r>
          </a:p>
          <a:p>
            <a:pPr lvl="1"/>
            <a:r>
              <a:rPr lang="en-US" dirty="0" smtClean="0"/>
              <a:t>Incomplete, incorrect</a:t>
            </a:r>
            <a:r>
              <a:rPr lang="en-US" dirty="0"/>
              <a:t>, </a:t>
            </a:r>
            <a:r>
              <a:rPr lang="en-US" dirty="0" smtClean="0"/>
              <a:t>or inaccurate observations identified and corrected?</a:t>
            </a:r>
          </a:p>
          <a:p>
            <a:r>
              <a:rPr lang="en-US" dirty="0" smtClean="0"/>
              <a:t>Potential problems and peculiarities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540000"/>
            <a:ext cx="1980000" cy="1980000"/>
          </a:xfrm>
          <a:prstGeom prst="rect">
            <a:avLst/>
          </a:prstGeom>
        </p:spPr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2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plot, cont.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Interquartile range: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𝐼𝑄𝑅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Difference between upper and lower </a:t>
                </a:r>
                <a:r>
                  <a:rPr lang="en-US" dirty="0" smtClean="0"/>
                  <a:t>quartiles</a:t>
                </a:r>
                <a:endParaRPr lang="en-US" dirty="0" smtClean="0"/>
              </a:p>
              <a:p>
                <a:r>
                  <a:rPr lang="en-US" dirty="0"/>
                  <a:t>Outliers (definition may vary)</a:t>
                </a:r>
              </a:p>
              <a:p>
                <a:pPr lvl="1"/>
                <a:r>
                  <a:rPr lang="en-US" dirty="0" smtClean="0"/>
                  <a:t>Values </a:t>
                </a:r>
                <a:r>
                  <a:rPr lang="en-US" dirty="0"/>
                  <a:t>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𝐼𝑄𝑅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Values greater </a:t>
                </a:r>
                <a:r>
                  <a:rPr lang="en-US" dirty="0"/>
                  <a:t>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𝐼𝑄𝑅</m:t>
                    </m:r>
                  </m:oMath>
                </a14:m>
                <a:endParaRPr lang="nb-NO" dirty="0"/>
              </a:p>
              <a:p>
                <a:r>
                  <a:rPr lang="en-US" dirty="0" smtClean="0"/>
                  <a:t>Extreme </a:t>
                </a:r>
                <a:r>
                  <a:rPr lang="en-US" dirty="0"/>
                  <a:t>outliers (definition may vary)</a:t>
                </a:r>
              </a:p>
              <a:p>
                <a:pPr lvl="1"/>
                <a:r>
                  <a:rPr lang="en-US" dirty="0" smtClean="0"/>
                  <a:t>Values </a:t>
                </a:r>
                <a:r>
                  <a:rPr lang="en-US" dirty="0"/>
                  <a:t>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𝐼𝑄𝑅</m:t>
                    </m:r>
                  </m:oMath>
                </a14:m>
                <a:endParaRPr lang="nb-NO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Values greater </a:t>
                </a:r>
                <a:r>
                  <a:rPr lang="en-US" dirty="0"/>
                  <a:t>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+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𝐼𝑄𝑅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2340000"/>
            <a:ext cx="2677617" cy="198000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59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plot,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Dispersion beyond the quartiles indicated by “whiskers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Lines extending from either side of the box</a:t>
            </a:r>
            <a:endParaRPr lang="en-US" dirty="0" smtClean="0"/>
          </a:p>
          <a:p>
            <a:r>
              <a:rPr lang="en-US" dirty="0" smtClean="0"/>
              <a:t>Showing the spread </a:t>
            </a:r>
            <a:r>
              <a:rPr lang="en-US" dirty="0"/>
              <a:t>and skewness of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21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9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plot, cont.</a:t>
            </a:r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22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5400000" y="3420000"/>
            <a:ext cx="144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Rett linje 6"/>
          <p:cNvCxnSpPr/>
          <p:nvPr/>
        </p:nvCxnSpPr>
        <p:spPr>
          <a:xfrm>
            <a:off x="1080000" y="3420000"/>
            <a:ext cx="0" cy="72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H="1">
            <a:off x="3240000" y="3420000"/>
            <a:ext cx="2" cy="72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4500000" y="3600000"/>
            <a:ext cx="0" cy="36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>
            <a:endCxn id="5" idx="1"/>
          </p:cNvCxnSpPr>
          <p:nvPr/>
        </p:nvCxnSpPr>
        <p:spPr>
          <a:xfrm>
            <a:off x="5400000" y="3420000"/>
            <a:ext cx="0" cy="36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>
            <a:endCxn id="5" idx="1"/>
          </p:cNvCxnSpPr>
          <p:nvPr/>
        </p:nvCxnSpPr>
        <p:spPr>
          <a:xfrm>
            <a:off x="4500000" y="3780000"/>
            <a:ext cx="9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V="1">
            <a:off x="5940000" y="3420000"/>
            <a:ext cx="0" cy="72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>
            <a:stCxn id="5" idx="3"/>
          </p:cNvCxnSpPr>
          <p:nvPr/>
        </p:nvCxnSpPr>
        <p:spPr>
          <a:xfrm flipV="1">
            <a:off x="5400000" y="3420000"/>
            <a:ext cx="1168405" cy="5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>
            <a:off x="9000000" y="3420000"/>
            <a:ext cx="0" cy="72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>
            <a:off x="11160000" y="3420000"/>
            <a:ext cx="0" cy="720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Sylinder 23"/>
              <p:cNvSpPr txBox="1"/>
              <p:nvPr/>
            </p:nvSpPr>
            <p:spPr>
              <a:xfrm>
                <a:off x="360000" y="1980000"/>
                <a:ext cx="1440000" cy="54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Lower outer fence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nb-NO" sz="1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nb-NO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nb-NO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nb-NO" sz="1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nb-NO" sz="1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𝑰𝑸𝑹</m:t>
                    </m:r>
                  </m:oMath>
                </a14:m>
                <a:r>
                  <a:rPr lang="en-US" sz="1200" b="1" dirty="0" smtClean="0">
                    <a:solidFill>
                      <a:srgbClr val="FF0000"/>
                    </a:solidFill>
                  </a:rPr>
                  <a:t>)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kstSylinde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980000"/>
                <a:ext cx="1440000" cy="540000"/>
              </a:xfrm>
              <a:prstGeom prst="rect">
                <a:avLst/>
              </a:prstGeom>
              <a:blipFill rotWithShape="1">
                <a:blip r:embed="rId2"/>
                <a:stretch>
                  <a:fillRect b="-227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Sylinder 24"/>
              <p:cNvSpPr txBox="1"/>
              <p:nvPr/>
            </p:nvSpPr>
            <p:spPr>
              <a:xfrm>
                <a:off x="2520000" y="1980000"/>
                <a:ext cx="1440000" cy="54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C000"/>
                    </a:solidFill>
                  </a:rPr>
                  <a:t>Lower inner fence</a:t>
                </a:r>
              </a:p>
              <a:p>
                <a:pPr algn="ctr"/>
                <a:r>
                  <a:rPr lang="en-US" sz="1200" b="1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nb-NO" sz="12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nb-NO" sz="1200" b="1" i="1">
                        <a:solidFill>
                          <a:srgbClr val="FFC000"/>
                        </a:solidFill>
                        <a:latin typeface="Cambria Math"/>
                      </a:rPr>
                      <m:t>−</m:t>
                    </m:r>
                    <m:r>
                      <a:rPr lang="nb-NO" sz="1200" b="1" i="1" smtClean="0">
                        <a:solidFill>
                          <a:srgbClr val="FFC000"/>
                        </a:solidFill>
                        <a:latin typeface="Cambria Math"/>
                      </a:rPr>
                      <m:t>𝟏</m:t>
                    </m:r>
                    <m:r>
                      <a:rPr lang="nb-NO" sz="1200" b="1" i="1" smtClean="0">
                        <a:solidFill>
                          <a:srgbClr val="FFC000"/>
                        </a:solidFill>
                        <a:latin typeface="Cambria Math"/>
                      </a:rPr>
                      <m:t>.</m:t>
                    </m:r>
                    <m:r>
                      <a:rPr lang="nb-NO" sz="1200" b="1" i="1" smtClean="0">
                        <a:solidFill>
                          <a:srgbClr val="FFC000"/>
                        </a:solidFill>
                        <a:latin typeface="Cambria Math"/>
                      </a:rPr>
                      <m:t>𝟓</m:t>
                    </m:r>
                    <m:r>
                      <a:rPr lang="nb-NO" sz="1200" b="1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nb-NO" sz="1200" b="1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𝑰𝑸𝑹</m:t>
                    </m:r>
                  </m:oMath>
                </a14:m>
                <a:r>
                  <a:rPr lang="en-US" sz="1200" b="1" dirty="0" smtClean="0">
                    <a:solidFill>
                      <a:srgbClr val="FFC000"/>
                    </a:solidFill>
                  </a:rPr>
                  <a:t>)</a:t>
                </a:r>
                <a:endParaRPr lang="en-US" sz="12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5" name="TekstSylinder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1980000"/>
                <a:ext cx="1440000" cy="540000"/>
              </a:xfrm>
              <a:prstGeom prst="rect">
                <a:avLst/>
              </a:prstGeom>
              <a:blipFill rotWithShape="1">
                <a:blip r:embed="rId3"/>
                <a:stretch>
                  <a:fillRect b="-227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Sylinder 25"/>
              <p:cNvSpPr txBox="1"/>
              <p:nvPr/>
            </p:nvSpPr>
            <p:spPr>
              <a:xfrm>
                <a:off x="4680000" y="1980000"/>
                <a:ext cx="1440000" cy="54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Lower quartile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nb-NO" sz="1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200" b="1" dirty="0" smtClean="0">
                    <a:solidFill>
                      <a:srgbClr val="00B050"/>
                    </a:solidFill>
                  </a:rPr>
                  <a:t>)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kstSylinde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1980000"/>
                <a:ext cx="1440000" cy="540000"/>
              </a:xfrm>
              <a:prstGeom prst="rect">
                <a:avLst/>
              </a:prstGeom>
              <a:blipFill rotWithShape="1">
                <a:blip r:embed="rId4"/>
                <a:stretch>
                  <a:fillRect b="-227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Sylinder 26"/>
              <p:cNvSpPr txBox="1"/>
              <p:nvPr/>
            </p:nvSpPr>
            <p:spPr>
              <a:xfrm>
                <a:off x="5580000" y="2520000"/>
                <a:ext cx="720000" cy="54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B0F0"/>
                    </a:solidFill>
                  </a:rPr>
                  <a:t>Median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nb-NO" sz="12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200" b="1" dirty="0" smtClean="0">
                    <a:solidFill>
                      <a:srgbClr val="00B0F0"/>
                    </a:solidFill>
                  </a:rPr>
                  <a:t>)</a:t>
                </a:r>
                <a:endParaRPr lang="en-US" sz="1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kstSylinde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2520000"/>
                <a:ext cx="720000" cy="540000"/>
              </a:xfrm>
              <a:prstGeom prst="rect">
                <a:avLst/>
              </a:prstGeom>
              <a:blipFill rotWithShape="1">
                <a:blip r:embed="rId5"/>
                <a:stretch>
                  <a:fillRect b="-112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Sylinder 27"/>
              <p:cNvSpPr txBox="1"/>
              <p:nvPr/>
            </p:nvSpPr>
            <p:spPr>
              <a:xfrm>
                <a:off x="10440000" y="1980000"/>
                <a:ext cx="1440000" cy="54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Upper outer fence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nb-NO" sz="1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nb-NO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nb-NO" sz="1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nb-NO" sz="1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nb-NO" sz="1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𝑰𝑸𝑹</m:t>
                    </m:r>
                  </m:oMath>
                </a14:m>
                <a:r>
                  <a:rPr lang="en-US" sz="1200" b="1" dirty="0" smtClean="0">
                    <a:solidFill>
                      <a:srgbClr val="FF0000"/>
                    </a:solidFill>
                  </a:rPr>
                  <a:t>)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kstSylinde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0" y="1980000"/>
                <a:ext cx="1440000" cy="540000"/>
              </a:xfrm>
              <a:prstGeom prst="rect">
                <a:avLst/>
              </a:prstGeom>
              <a:blipFill rotWithShape="1">
                <a:blip r:embed="rId6"/>
                <a:stretch>
                  <a:fillRect b="-227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Sylinder 28"/>
              <p:cNvSpPr txBox="1"/>
              <p:nvPr/>
            </p:nvSpPr>
            <p:spPr>
              <a:xfrm>
                <a:off x="8280000" y="1980000"/>
                <a:ext cx="1440000" cy="54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C000"/>
                    </a:solidFill>
                  </a:rPr>
                  <a:t>Upper inner fence</a:t>
                </a:r>
              </a:p>
              <a:p>
                <a:pPr algn="ctr"/>
                <a:r>
                  <a:rPr lang="en-US" sz="1200" b="1" dirty="0">
                    <a:solidFill>
                      <a:srgbClr val="FFC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nb-NO" sz="12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nb-NO" sz="1200" b="1" i="1" smtClean="0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r>
                      <a:rPr lang="nb-NO" sz="1200" b="1" i="1" smtClean="0">
                        <a:solidFill>
                          <a:srgbClr val="FFC000"/>
                        </a:solidFill>
                        <a:latin typeface="Cambria Math"/>
                      </a:rPr>
                      <m:t>𝟏</m:t>
                    </m:r>
                    <m:r>
                      <a:rPr lang="nb-NO" sz="1200" b="1" i="1" smtClean="0">
                        <a:solidFill>
                          <a:srgbClr val="FFC000"/>
                        </a:solidFill>
                        <a:latin typeface="Cambria Math"/>
                      </a:rPr>
                      <m:t>.</m:t>
                    </m:r>
                    <m:r>
                      <a:rPr lang="nb-NO" sz="1200" b="1" i="1" smtClean="0">
                        <a:solidFill>
                          <a:srgbClr val="FFC000"/>
                        </a:solidFill>
                        <a:latin typeface="Cambria Math"/>
                      </a:rPr>
                      <m:t>𝟓</m:t>
                    </m:r>
                    <m:r>
                      <a:rPr lang="nb-NO" sz="1200" b="1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nb-NO" sz="1200" b="1" i="1">
                        <a:solidFill>
                          <a:srgbClr val="FFC000"/>
                        </a:solidFill>
                        <a:latin typeface="Cambria Math"/>
                        <a:ea typeface="Cambria Math"/>
                      </a:rPr>
                      <m:t>𝑰𝑸𝑹</m:t>
                    </m:r>
                  </m:oMath>
                </a14:m>
                <a:r>
                  <a:rPr lang="en-US" sz="1200" b="1" dirty="0">
                    <a:solidFill>
                      <a:srgbClr val="FFC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9" name="TekstSylinder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000" y="1980000"/>
                <a:ext cx="1440000" cy="540000"/>
              </a:xfrm>
              <a:prstGeom prst="rect">
                <a:avLst/>
              </a:prstGeom>
              <a:blipFill rotWithShape="1">
                <a:blip r:embed="rId7"/>
                <a:stretch>
                  <a:fillRect b="-227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Sylinder 29"/>
              <p:cNvSpPr txBox="1"/>
              <p:nvPr/>
            </p:nvSpPr>
            <p:spPr>
              <a:xfrm>
                <a:off x="6120000" y="1980000"/>
                <a:ext cx="1440000" cy="54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Upper quartile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nb-NO" sz="1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1200" b="1" dirty="0" smtClean="0">
                    <a:solidFill>
                      <a:srgbClr val="00B050"/>
                    </a:solidFill>
                  </a:rPr>
                  <a:t>)</a:t>
                </a:r>
                <a:endParaRPr lang="en-US" sz="1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kstSylinder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1980000"/>
                <a:ext cx="1440000" cy="540000"/>
              </a:xfrm>
              <a:prstGeom prst="rect">
                <a:avLst/>
              </a:prstGeom>
              <a:blipFill rotWithShape="1">
                <a:blip r:embed="rId8"/>
                <a:stretch>
                  <a:fillRect b="-227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Rett pil 31"/>
          <p:cNvCxnSpPr>
            <a:stCxn id="24" idx="2"/>
          </p:cNvCxnSpPr>
          <p:nvPr/>
        </p:nvCxnSpPr>
        <p:spPr>
          <a:xfrm>
            <a:off x="1080000" y="2520000"/>
            <a:ext cx="0" cy="79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 33"/>
          <p:cNvCxnSpPr>
            <a:stCxn id="25" idx="2"/>
          </p:cNvCxnSpPr>
          <p:nvPr/>
        </p:nvCxnSpPr>
        <p:spPr>
          <a:xfrm>
            <a:off x="3240000" y="2520000"/>
            <a:ext cx="0" cy="7920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 35"/>
          <p:cNvCxnSpPr>
            <a:stCxn id="26" idx="2"/>
          </p:cNvCxnSpPr>
          <p:nvPr/>
        </p:nvCxnSpPr>
        <p:spPr>
          <a:xfrm flipH="1">
            <a:off x="5399999" y="2519999"/>
            <a:ext cx="1" cy="792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 37"/>
          <p:cNvCxnSpPr>
            <a:stCxn id="27" idx="2"/>
          </p:cNvCxnSpPr>
          <p:nvPr/>
        </p:nvCxnSpPr>
        <p:spPr>
          <a:xfrm>
            <a:off x="5940000" y="3060000"/>
            <a:ext cx="0" cy="25200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>
            <a:stCxn id="30" idx="2"/>
          </p:cNvCxnSpPr>
          <p:nvPr/>
        </p:nvCxnSpPr>
        <p:spPr>
          <a:xfrm>
            <a:off x="6840000" y="2519999"/>
            <a:ext cx="0" cy="792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pil 41"/>
          <p:cNvCxnSpPr>
            <a:stCxn id="29" idx="2"/>
          </p:cNvCxnSpPr>
          <p:nvPr/>
        </p:nvCxnSpPr>
        <p:spPr>
          <a:xfrm>
            <a:off x="9000000" y="2520000"/>
            <a:ext cx="0" cy="7920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pil 43"/>
          <p:cNvCxnSpPr>
            <a:stCxn id="28" idx="2"/>
          </p:cNvCxnSpPr>
          <p:nvPr/>
        </p:nvCxnSpPr>
        <p:spPr>
          <a:xfrm>
            <a:off x="11160000" y="2520000"/>
            <a:ext cx="0" cy="79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Sylinder 44"/>
              <p:cNvSpPr txBox="1"/>
              <p:nvPr/>
            </p:nvSpPr>
            <p:spPr>
              <a:xfrm>
                <a:off x="5760000" y="4320000"/>
                <a:ext cx="720000" cy="36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𝑰𝑸𝑹</m:t>
                      </m:r>
                    </m:oMath>
                  </m:oMathPara>
                </a14:m>
                <a:endParaRPr lang="en-US" sz="1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TekstSylinder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4320000"/>
                <a:ext cx="720000" cy="36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Rett pil 46"/>
          <p:cNvCxnSpPr/>
          <p:nvPr/>
        </p:nvCxnSpPr>
        <p:spPr>
          <a:xfrm>
            <a:off x="5399999" y="4680000"/>
            <a:ext cx="1440000" cy="0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kstSylinder 52"/>
              <p:cNvSpPr txBox="1"/>
              <p:nvPr/>
            </p:nvSpPr>
            <p:spPr>
              <a:xfrm>
                <a:off x="3779999" y="4320000"/>
                <a:ext cx="1080000" cy="36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200" b="1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𝟏</m:t>
                      </m:r>
                      <m:r>
                        <a:rPr lang="nb-NO" sz="1200" b="1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.</m:t>
                      </m:r>
                      <m:r>
                        <a:rPr lang="nb-NO" sz="1200" b="1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𝟓</m:t>
                      </m:r>
                      <m:r>
                        <a:rPr lang="nb-NO" sz="12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b-NO" sz="12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𝑰𝑸𝑹</m:t>
                      </m:r>
                    </m:oMath>
                  </m:oMathPara>
                </a14:m>
                <a:endParaRPr lang="en-US" sz="12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3" name="TekstSylinder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99" y="4320000"/>
                <a:ext cx="1080000" cy="3600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kstSylinder 53"/>
              <p:cNvSpPr txBox="1"/>
              <p:nvPr/>
            </p:nvSpPr>
            <p:spPr>
              <a:xfrm>
                <a:off x="2880000" y="4680000"/>
                <a:ext cx="720000" cy="36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nb-NO" sz="1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b-NO" sz="1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𝑰𝑸𝑹</m:t>
                      </m:r>
                    </m:oMath>
                  </m:oMathPara>
                </a14:m>
                <a:endParaRPr lang="en-US" sz="1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4" name="TekstSylinder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680000"/>
                <a:ext cx="720000" cy="360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Rett pil 55"/>
          <p:cNvCxnSpPr/>
          <p:nvPr/>
        </p:nvCxnSpPr>
        <p:spPr>
          <a:xfrm flipV="1">
            <a:off x="3240000" y="4680000"/>
            <a:ext cx="2160000" cy="0"/>
          </a:xfrm>
          <a:prstGeom prst="straightConnector1">
            <a:avLst/>
          </a:prstGeom>
          <a:ln w="254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pil 61"/>
          <p:cNvCxnSpPr/>
          <p:nvPr/>
        </p:nvCxnSpPr>
        <p:spPr>
          <a:xfrm>
            <a:off x="1080000" y="5040000"/>
            <a:ext cx="4320000" cy="0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kstSylinder 62"/>
              <p:cNvSpPr txBox="1"/>
              <p:nvPr/>
            </p:nvSpPr>
            <p:spPr>
              <a:xfrm>
                <a:off x="7379999" y="4320000"/>
                <a:ext cx="1080000" cy="36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200" b="1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𝟏</m:t>
                      </m:r>
                      <m:r>
                        <a:rPr lang="nb-NO" sz="1200" b="1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.</m:t>
                      </m:r>
                      <m:r>
                        <a:rPr lang="nb-NO" sz="1200" b="1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𝟓</m:t>
                      </m:r>
                      <m:r>
                        <a:rPr lang="nb-NO" sz="12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b-NO" sz="12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𝑰𝑸𝑹</m:t>
                      </m:r>
                    </m:oMath>
                  </m:oMathPara>
                </a14:m>
                <a:endParaRPr lang="en-US" sz="12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3" name="TekstSylinder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999" y="4320000"/>
                <a:ext cx="1080000" cy="3600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Rett pil 66"/>
          <p:cNvCxnSpPr/>
          <p:nvPr/>
        </p:nvCxnSpPr>
        <p:spPr>
          <a:xfrm>
            <a:off x="6840000" y="4680000"/>
            <a:ext cx="2160000" cy="0"/>
          </a:xfrm>
          <a:prstGeom prst="straightConnector1">
            <a:avLst/>
          </a:prstGeom>
          <a:ln w="254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kstSylinder 67"/>
              <p:cNvSpPr txBox="1"/>
              <p:nvPr/>
            </p:nvSpPr>
            <p:spPr>
              <a:xfrm>
                <a:off x="8640000" y="4680000"/>
                <a:ext cx="720000" cy="3600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nb-NO" sz="1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b-NO" sz="1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𝑰𝑸𝑹</m:t>
                      </m:r>
                    </m:oMath>
                  </m:oMathPara>
                </a14:m>
                <a:endParaRPr lang="en-US" sz="1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kstSylinder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000" y="4680000"/>
                <a:ext cx="720000" cy="3600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Rett pil 72"/>
          <p:cNvCxnSpPr/>
          <p:nvPr/>
        </p:nvCxnSpPr>
        <p:spPr>
          <a:xfrm>
            <a:off x="6839999" y="5040000"/>
            <a:ext cx="4320000" cy="1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Rett linje 287"/>
          <p:cNvCxnSpPr>
            <a:stCxn id="5" idx="3"/>
          </p:cNvCxnSpPr>
          <p:nvPr/>
        </p:nvCxnSpPr>
        <p:spPr>
          <a:xfrm>
            <a:off x="6839999" y="3780000"/>
            <a:ext cx="16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Rett linje 290"/>
          <p:cNvCxnSpPr/>
          <p:nvPr/>
        </p:nvCxnSpPr>
        <p:spPr>
          <a:xfrm>
            <a:off x="8460000" y="3600000"/>
            <a:ext cx="0" cy="36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kstSylinder 300"/>
          <p:cNvSpPr txBox="1"/>
          <p:nvPr/>
        </p:nvSpPr>
        <p:spPr>
          <a:xfrm>
            <a:off x="2160000" y="3600000"/>
            <a:ext cx="360000" cy="36000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○</a:t>
            </a:r>
            <a:endParaRPr lang="en-US" dirty="0"/>
          </a:p>
        </p:txBody>
      </p:sp>
      <p:sp>
        <p:nvSpPr>
          <p:cNvPr id="303" name="TekstSylinder 302"/>
          <p:cNvSpPr txBox="1"/>
          <p:nvPr/>
        </p:nvSpPr>
        <p:spPr>
          <a:xfrm>
            <a:off x="2700000" y="3600000"/>
            <a:ext cx="360000" cy="36000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○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kstSylinder 303"/>
              <p:cNvSpPr txBox="1"/>
              <p:nvPr/>
            </p:nvSpPr>
            <p:spPr>
              <a:xfrm>
                <a:off x="540000" y="360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4" name="TekstSylinder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600000"/>
                <a:ext cx="360000" cy="3600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kstSylinder 304"/>
              <p:cNvSpPr txBox="1"/>
              <p:nvPr/>
            </p:nvSpPr>
            <p:spPr>
              <a:xfrm>
                <a:off x="11340000" y="360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5" name="TekstSylinder 3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000" y="3600000"/>
                <a:ext cx="360000" cy="36000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kstSylinder 305"/>
              <p:cNvSpPr txBox="1"/>
              <p:nvPr/>
            </p:nvSpPr>
            <p:spPr>
              <a:xfrm>
                <a:off x="11520000" y="3600000"/>
                <a:ext cx="360000" cy="360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6" name="TekstSylinder 3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00" y="3600000"/>
                <a:ext cx="360000" cy="36000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" name="TekstSylinder 307"/>
          <p:cNvSpPr txBox="1"/>
          <p:nvPr/>
        </p:nvSpPr>
        <p:spPr>
          <a:xfrm>
            <a:off x="10260000" y="3600000"/>
            <a:ext cx="360000" cy="36000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○</a:t>
            </a:r>
            <a:endParaRPr lang="en-US" dirty="0"/>
          </a:p>
        </p:txBody>
      </p:sp>
      <p:sp>
        <p:nvSpPr>
          <p:cNvPr id="312" name="Ellipse 311"/>
          <p:cNvSpPr/>
          <p:nvPr/>
        </p:nvSpPr>
        <p:spPr>
          <a:xfrm>
            <a:off x="4320000" y="3420000"/>
            <a:ext cx="360000" cy="72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3" name="Ellipse 312"/>
          <p:cNvSpPr/>
          <p:nvPr/>
        </p:nvSpPr>
        <p:spPr>
          <a:xfrm>
            <a:off x="8280000" y="3420000"/>
            <a:ext cx="360000" cy="72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2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1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  <p:bldP spid="303" grpId="0"/>
      <p:bldP spid="304" grpId="0"/>
      <p:bldP spid="305" grpId="0"/>
      <p:bldP spid="306" grpId="0"/>
      <p:bldP spid="308" grpId="0"/>
      <p:bldP spid="312" grpId="0" animBg="1"/>
      <p:bldP spid="3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plot,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9" y="1979999"/>
            <a:ext cx="4687500" cy="2700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Interquartile range</a:t>
                </a:r>
                <a:endParaRPr lang="nb-NO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𝐼𝑄𝑅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=245−192=53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inner fence</a:t>
                </a:r>
                <a:endParaRPr lang="nb-NO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−1.5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𝐼𝑄𝑅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=192−1.5×53=112.5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Upper inner </a:t>
                </a:r>
                <a:r>
                  <a:rPr lang="en-US" dirty="0" smtClean="0"/>
                  <a:t>fence</a:t>
                </a:r>
                <a:endParaRPr lang="nb-NO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i="1">
                        <a:latin typeface="Cambria Math"/>
                      </a:rPr>
                      <m:t>1.5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𝐼𝑄𝑅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=245+1.5×53=324.5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Lower </a:t>
                </a:r>
                <a:r>
                  <a:rPr lang="en-US" dirty="0"/>
                  <a:t>outer </a:t>
                </a:r>
                <a:r>
                  <a:rPr lang="en-US" dirty="0" smtClean="0"/>
                  <a:t>fence</a:t>
                </a:r>
                <a:endParaRPr lang="nb-NO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/>
                      </a:rPr>
                      <m:t>3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𝐼𝑄𝑅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=192−3×53=33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Upper </a:t>
                </a:r>
                <a:r>
                  <a:rPr lang="en-US" dirty="0"/>
                  <a:t>outer </a:t>
                </a:r>
                <a:r>
                  <a:rPr lang="en-US" dirty="0" smtClean="0"/>
                  <a:t>fence</a:t>
                </a:r>
                <a:endParaRPr lang="nb-NO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i="1">
                        <a:latin typeface="Cambria Math"/>
                      </a:rPr>
                      <m:t>3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𝐼𝑄𝑅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=245+3×53=404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Plassholder for inn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059" t="-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23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900000" y="3312000"/>
            <a:ext cx="1260000" cy="8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Sylinder 9"/>
          <p:cNvSpPr txBox="1"/>
          <p:nvPr/>
        </p:nvSpPr>
        <p:spPr>
          <a:xfrm>
            <a:off x="900000" y="4860000"/>
            <a:ext cx="378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</a:t>
            </a:r>
            <a:r>
              <a:rPr lang="en-US" sz="1200" dirty="0" smtClean="0"/>
              <a:t>from framingham-kapittel3.txt </a:t>
            </a:r>
            <a:r>
              <a:rPr lang="en-US" sz="1200" dirty="0"/>
              <a:t>(Laake et al., 2007)</a:t>
            </a:r>
          </a:p>
          <a:p>
            <a:endParaRPr lang="en-US" b="0" dirty="0" smtClean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9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plot,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ssholder for innhold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Interquartile range</a:t>
                </a:r>
                <a:endParaRPr lang="nb-NO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𝐼𝑄𝑅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=246−199=47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Lower inner fence</a:t>
                </a:r>
                <a:endParaRPr lang="nb-NO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−1.5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𝐼𝑄𝑅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=199−1.5×47=128.5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Upper inner </a:t>
                </a:r>
                <a:r>
                  <a:rPr lang="en-US" dirty="0" smtClean="0"/>
                  <a:t>fence</a:t>
                </a:r>
                <a:endParaRPr lang="nb-NO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i="1">
                        <a:latin typeface="Cambria Math"/>
                      </a:rPr>
                      <m:t>1.5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𝐼𝑄𝑅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=246+1.5×47=316.5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Lower </a:t>
                </a:r>
                <a:r>
                  <a:rPr lang="en-US" dirty="0"/>
                  <a:t>outer </a:t>
                </a:r>
                <a:r>
                  <a:rPr lang="en-US" dirty="0" smtClean="0"/>
                  <a:t>fence</a:t>
                </a:r>
                <a:endParaRPr lang="nb-NO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/>
                      </a:rPr>
                      <m:t>3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𝐼𝑄𝑅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=199−3×47=58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Upper </a:t>
                </a:r>
                <a:r>
                  <a:rPr lang="en-US" dirty="0"/>
                  <a:t>outer </a:t>
                </a:r>
                <a:r>
                  <a:rPr lang="en-US" dirty="0" smtClean="0"/>
                  <a:t>fence</a:t>
                </a:r>
                <a:endParaRPr lang="nb-NO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nb-NO" i="1">
                        <a:latin typeface="Cambria Math"/>
                      </a:rPr>
                      <m:t>3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𝐼𝑄𝑅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=246+3×47=387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Plassholder for innhold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1059" t="-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24</a:t>
            </a:fld>
            <a:endParaRPr lang="nb-NO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980000"/>
            <a:ext cx="4687500" cy="2700000"/>
          </a:xfrm>
        </p:spPr>
      </p:pic>
      <p:sp>
        <p:nvSpPr>
          <p:cNvPr id="12" name="Rektangel 11"/>
          <p:cNvSpPr/>
          <p:nvPr/>
        </p:nvSpPr>
        <p:spPr>
          <a:xfrm>
            <a:off x="900000" y="3312000"/>
            <a:ext cx="1260000" cy="8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Sylinder 12"/>
          <p:cNvSpPr txBox="1"/>
          <p:nvPr/>
        </p:nvSpPr>
        <p:spPr>
          <a:xfrm>
            <a:off x="900000" y="4860000"/>
            <a:ext cx="378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</a:t>
            </a:r>
            <a:r>
              <a:rPr lang="en-US" sz="1200" dirty="0" smtClean="0"/>
              <a:t>from framingham-kapittel3.txt </a:t>
            </a:r>
            <a:r>
              <a:rPr lang="en-US" sz="1200" dirty="0"/>
              <a:t>(Laake et al., 2007)</a:t>
            </a:r>
          </a:p>
          <a:p>
            <a:endParaRPr lang="en-US" b="0" dirty="0" smtClean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5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plot,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17" y="1825625"/>
            <a:ext cx="5033565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042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Displaying the relation between two numerical variables</a:t>
            </a:r>
          </a:p>
          <a:p>
            <a:pPr lvl="1"/>
            <a:r>
              <a:rPr lang="en-US" dirty="0" smtClean="0"/>
              <a:t>Plotting data pairs</a:t>
            </a:r>
          </a:p>
          <a:p>
            <a:r>
              <a:rPr lang="en-US" dirty="0" smtClean="0"/>
              <a:t>May indicate a linear relation (i.e., correlation) between variables</a:t>
            </a:r>
          </a:p>
          <a:p>
            <a:pPr lvl="1"/>
            <a:r>
              <a:rPr lang="en-US" dirty="0" smtClean="0"/>
              <a:t>Correlation not necessarily implying a causation, or causal relation</a:t>
            </a:r>
          </a:p>
          <a:p>
            <a:r>
              <a:rPr lang="en-US" dirty="0" smtClean="0"/>
              <a:t>Showing variation in the relation by the scatter of data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26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3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7" y="1825625"/>
            <a:ext cx="5033565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17" y="1825625"/>
            <a:ext cx="5033565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437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Aalen </a:t>
            </a:r>
            <a:r>
              <a:rPr lang="en-US" dirty="0"/>
              <a:t>OO, </a:t>
            </a:r>
            <a:r>
              <a:rPr lang="en-US" dirty="0" err="1"/>
              <a:t>Frigessi</a:t>
            </a:r>
            <a:r>
              <a:rPr lang="en-US" dirty="0"/>
              <a:t> A, </a:t>
            </a:r>
            <a:r>
              <a:rPr lang="en-US" dirty="0" err="1"/>
              <a:t>Moger</a:t>
            </a:r>
            <a:r>
              <a:rPr lang="en-US" dirty="0"/>
              <a:t> TA, </a:t>
            </a:r>
            <a:r>
              <a:rPr lang="en-US" dirty="0" err="1"/>
              <a:t>Scheel</a:t>
            </a:r>
            <a:r>
              <a:rPr lang="en-US" dirty="0"/>
              <a:t> I, </a:t>
            </a:r>
            <a:r>
              <a:rPr lang="en-US" dirty="0" err="1"/>
              <a:t>Skovlund</a:t>
            </a:r>
            <a:r>
              <a:rPr lang="en-US" dirty="0"/>
              <a:t> E, </a:t>
            </a:r>
            <a:r>
              <a:rPr lang="en-US" dirty="0" err="1"/>
              <a:t>Veierød</a:t>
            </a:r>
            <a:r>
              <a:rPr lang="en-US" dirty="0"/>
              <a:t> MB. </a:t>
            </a:r>
            <a:r>
              <a:rPr lang="en-US" i="1" dirty="0" err="1"/>
              <a:t>Statistiske</a:t>
            </a:r>
            <a:r>
              <a:rPr lang="en-US" i="1" dirty="0"/>
              <a:t> </a:t>
            </a:r>
            <a:r>
              <a:rPr lang="en-US" i="1" dirty="0" err="1"/>
              <a:t>metoder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medisin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helsefag</a:t>
            </a:r>
            <a:r>
              <a:rPr lang="en-US" dirty="0"/>
              <a:t>. Oslo: </a:t>
            </a:r>
            <a:r>
              <a:rPr lang="en-US" dirty="0" err="1"/>
              <a:t>Gyldendal</a:t>
            </a:r>
            <a:r>
              <a:rPr lang="en-US" dirty="0"/>
              <a:t> </a:t>
            </a:r>
            <a:r>
              <a:rPr lang="en-US" dirty="0" err="1"/>
              <a:t>akademisk</a:t>
            </a:r>
            <a:r>
              <a:rPr lang="en-US" dirty="0"/>
              <a:t>; 2006.</a:t>
            </a:r>
            <a:endParaRPr lang="en-US" dirty="0" smtClean="0"/>
          </a:p>
          <a:p>
            <a:r>
              <a:rPr lang="en-US" dirty="0" smtClean="0"/>
              <a:t>Laake </a:t>
            </a:r>
            <a:r>
              <a:rPr lang="en-US" dirty="0"/>
              <a:t>P, </a:t>
            </a:r>
            <a:r>
              <a:rPr lang="en-US" dirty="0" err="1"/>
              <a:t>Hjartåker</a:t>
            </a:r>
            <a:r>
              <a:rPr lang="en-US" dirty="0"/>
              <a:t> A, </a:t>
            </a:r>
            <a:r>
              <a:rPr lang="en-US" dirty="0" err="1"/>
              <a:t>Thelle</a:t>
            </a:r>
            <a:r>
              <a:rPr lang="en-US" dirty="0"/>
              <a:t> DS, </a:t>
            </a:r>
            <a:r>
              <a:rPr lang="en-US" dirty="0" err="1"/>
              <a:t>Veierød</a:t>
            </a:r>
            <a:r>
              <a:rPr lang="en-US" dirty="0"/>
              <a:t> MB. </a:t>
            </a:r>
            <a:r>
              <a:rPr lang="en-US" i="1" dirty="0" err="1"/>
              <a:t>Epidemiologiske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kliniske</a:t>
            </a:r>
            <a:r>
              <a:rPr lang="en-US" i="1" dirty="0"/>
              <a:t> </a:t>
            </a:r>
            <a:r>
              <a:rPr lang="en-US" i="1" dirty="0" err="1"/>
              <a:t>forskningsmetoder</a:t>
            </a:r>
            <a:r>
              <a:rPr lang="en-US" dirty="0"/>
              <a:t>. Oslo: </a:t>
            </a:r>
            <a:r>
              <a:rPr lang="en-US" dirty="0" err="1"/>
              <a:t>Gyldendal</a:t>
            </a:r>
            <a:r>
              <a:rPr lang="en-US" dirty="0"/>
              <a:t> </a:t>
            </a:r>
            <a:r>
              <a:rPr lang="en-US" dirty="0" err="1"/>
              <a:t>akademisk</a:t>
            </a:r>
            <a:r>
              <a:rPr lang="en-US" dirty="0"/>
              <a:t>; 2007. </a:t>
            </a:r>
            <a:r>
              <a:rPr lang="en-US" dirty="0">
                <a:hlinkClick r:id="rId2"/>
              </a:rPr>
              <a:t>https://www.med.uio.no/imb/forskning/publikasjoner/boker/2007/epidemiolgiske-kliniske-forskningsmetoder.html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28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32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Involves describing and summarizing data</a:t>
            </a:r>
          </a:p>
          <a:p>
            <a:pPr lvl="1"/>
            <a:r>
              <a:rPr lang="en-US" dirty="0" smtClean="0"/>
              <a:t>Frequency tables</a:t>
            </a:r>
          </a:p>
          <a:p>
            <a:pPr lvl="1"/>
            <a:r>
              <a:rPr lang="en-US" dirty="0" smtClean="0"/>
              <a:t>Charts and plots</a:t>
            </a:r>
          </a:p>
          <a:p>
            <a:pPr lvl="1"/>
            <a:r>
              <a:rPr lang="en-US" dirty="0" smtClean="0"/>
              <a:t>Measures of central tendency</a:t>
            </a:r>
          </a:p>
          <a:p>
            <a:pPr lvl="1"/>
            <a:r>
              <a:rPr lang="en-US" dirty="0" smtClean="0"/>
              <a:t>Measures of dispersion (or variability)</a:t>
            </a:r>
          </a:p>
          <a:p>
            <a:r>
              <a:rPr lang="en-US" dirty="0"/>
              <a:t>Usually non-parametric</a:t>
            </a:r>
          </a:p>
          <a:p>
            <a:pPr lvl="1"/>
            <a:r>
              <a:rPr lang="en-US" dirty="0"/>
              <a:t>No assumption </a:t>
            </a:r>
            <a:r>
              <a:rPr lang="en-US" dirty="0" smtClean="0"/>
              <a:t>about underlying </a:t>
            </a:r>
            <a:r>
              <a:rPr lang="en-US" dirty="0"/>
              <a:t>population from which </a:t>
            </a:r>
            <a:r>
              <a:rPr lang="en-US" dirty="0" smtClean="0"/>
              <a:t>sample </a:t>
            </a:r>
            <a:r>
              <a:rPr lang="en-US" dirty="0"/>
              <a:t>is </a:t>
            </a:r>
            <a:r>
              <a:rPr lang="en-US" dirty="0" smtClean="0"/>
              <a:t>drawn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4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frequencies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Ordered 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: smallest value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 second smallest value</a:t>
                </a:r>
              </a:p>
              <a:p>
                <a:pPr lvl="1"/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Absolute frequency: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Number of observations </a:t>
                </a:r>
                <a:r>
                  <a:rPr lang="en-US" dirty="0" smtClean="0"/>
                  <a:t>equal to the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smtClean="0"/>
                  <a:t>th</a:t>
                </a:r>
                <a:r>
                  <a:rPr lang="en-US" dirty="0" smtClean="0"/>
                  <a:t> ordered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nb-NO" i="1" dirty="0" smtClean="0">
                  <a:latin typeface="Cambria Math"/>
                </a:endParaRPr>
              </a:p>
              <a:p>
                <a:r>
                  <a:rPr lang="en-US" dirty="0" smtClean="0"/>
                  <a:t>Cumulative absolute frequency: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nb-NO" b="0" i="1" smtClean="0">
                            <a:latin typeface="Cambria Math"/>
                          </a:rPr>
                          <m:t>𝑗</m:t>
                        </m:r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nb-NO" b="0" dirty="0" smtClean="0"/>
              </a:p>
              <a:p>
                <a:pPr lvl="1"/>
                <a:r>
                  <a:rPr lang="en-US" dirty="0" smtClean="0"/>
                  <a:t>Number of observations less than, or equal to, the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smtClean="0"/>
                  <a:t>th</a:t>
                </a:r>
                <a:r>
                  <a:rPr lang="en-US" dirty="0" smtClean="0"/>
                  <a:t> ordered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2" b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frequencies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Ordered 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smallest value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second smallest value</a:t>
                </a:r>
              </a:p>
              <a:p>
                <a:pPr lvl="1"/>
                <a:r>
                  <a:rPr lang="en-US" dirty="0"/>
                  <a:t>…</a:t>
                </a:r>
                <a:endParaRPr lang="en-US" dirty="0" smtClean="0"/>
              </a:p>
              <a:p>
                <a:r>
                  <a:rPr lang="en-US" dirty="0" smtClean="0"/>
                  <a:t>Relative frequency: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Proportion of observations </a:t>
                </a:r>
                <a:r>
                  <a:rPr lang="en-US" dirty="0" smtClean="0"/>
                  <a:t>equal to the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smtClean="0"/>
                  <a:t>th</a:t>
                </a:r>
                <a:r>
                  <a:rPr lang="en-US" dirty="0" smtClean="0"/>
                  <a:t> ordered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nb-NO" i="1" dirty="0" smtClean="0">
                  <a:latin typeface="Cambria Math"/>
                </a:endParaRPr>
              </a:p>
              <a:p>
                <a:r>
                  <a:rPr lang="en-US" dirty="0" smtClean="0"/>
                  <a:t>Cumulative relative frequency: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nb-NO" b="0" i="1" smtClean="0">
                            <a:latin typeface="Cambria Math"/>
                          </a:rPr>
                          <m:t>𝑗</m:t>
                        </m:r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nb-NO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𝑖</m:t>
                            </m:r>
                          </m:sup>
                          <m:e>
                            <m:f>
                              <m:fPr>
                                <m:type m:val="lin"/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nb-NO" b="0" dirty="0" smtClean="0"/>
              </a:p>
              <a:p>
                <a:pPr lvl="1"/>
                <a:r>
                  <a:rPr lang="en-US" dirty="0" smtClean="0"/>
                  <a:t>Proportion of observations less than, or equal to, the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aseline="30000" dirty="0" smtClean="0"/>
                  <a:t>th</a:t>
                </a:r>
                <a:r>
                  <a:rPr lang="en-US" dirty="0" smtClean="0"/>
                  <a:t> ordered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2" b="-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0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table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 of frequencies corresponding to specific data values</a:t>
            </a:r>
          </a:p>
          <a:p>
            <a:pPr lvl="1"/>
            <a:r>
              <a:rPr lang="en-US" dirty="0" smtClean="0"/>
              <a:t>Including both absolute and relative frequencies</a:t>
            </a:r>
          </a:p>
          <a:p>
            <a:r>
              <a:rPr lang="en-US" dirty="0" smtClean="0"/>
              <a:t>Numerical data sorted in ascending order</a:t>
            </a:r>
          </a:p>
          <a:p>
            <a:r>
              <a:rPr lang="en-US" dirty="0" smtClean="0"/>
              <a:t>Number of occurrences counted for each data value</a:t>
            </a:r>
          </a:p>
          <a:p>
            <a:pPr lvl="1"/>
            <a:r>
              <a:rPr lang="en-US" dirty="0" smtClean="0"/>
              <a:t>Women with parity 0, parity 1, parity 2, etc.</a:t>
            </a:r>
          </a:p>
          <a:p>
            <a:pPr lvl="1"/>
            <a:r>
              <a:rPr lang="en-US" dirty="0" smtClean="0"/>
              <a:t>Subjects aged 0–9 years, 10–19 years, 20–29 years, etc.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6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table, cont.</a:t>
            </a:r>
            <a:endParaRPr lang="en-US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89174"/>
              </p:ext>
            </p:extLst>
          </p:nvPr>
        </p:nvGraphicFramePr>
        <p:xfrm>
          <a:off x="900000" y="1980000"/>
          <a:ext cx="972000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Age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Absolute frequency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Cumulative absolute frequency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Relative frequency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Cumulative relative frequency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40–44 years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12.5%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12.5%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45–49 years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25.0%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37.5%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50–54 years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28.1%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65.6%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55–59 years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15.6%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81.3%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60–64 years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15.6%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96.9%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65–69 years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96.9%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70+ years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3.1%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100.0%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00000" y="5219999"/>
            <a:ext cx="378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="0" dirty="0" smtClean="0"/>
              <a:t>Based on the file “</a:t>
            </a:r>
            <a:r>
              <a:rPr lang="en-US" sz="1200" b="0" dirty="0" err="1" smtClean="0"/>
              <a:t>sbp.sav</a:t>
            </a:r>
            <a:r>
              <a:rPr lang="en-US" sz="1200" b="0" dirty="0" smtClean="0"/>
              <a:t>” in Laake et al. (2007, Chapter)</a:t>
            </a:r>
          </a:p>
        </p:txBody>
      </p:sp>
      <p:sp>
        <p:nvSpPr>
          <p:cNvPr id="9" name="Rektangel 8"/>
          <p:cNvSpPr/>
          <p:nvPr/>
        </p:nvSpPr>
        <p:spPr>
          <a:xfrm>
            <a:off x="6120000" y="2700000"/>
            <a:ext cx="54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ktangel 23"/>
          <p:cNvSpPr/>
          <p:nvPr/>
        </p:nvSpPr>
        <p:spPr>
          <a:xfrm>
            <a:off x="6120000" y="3060000"/>
            <a:ext cx="54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ktangel 24"/>
          <p:cNvSpPr/>
          <p:nvPr/>
        </p:nvSpPr>
        <p:spPr>
          <a:xfrm>
            <a:off x="6120000" y="3420000"/>
            <a:ext cx="54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ktangel 25"/>
          <p:cNvSpPr/>
          <p:nvPr/>
        </p:nvSpPr>
        <p:spPr>
          <a:xfrm>
            <a:off x="6120000" y="3780000"/>
            <a:ext cx="54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ktangel 26"/>
          <p:cNvSpPr/>
          <p:nvPr/>
        </p:nvSpPr>
        <p:spPr>
          <a:xfrm>
            <a:off x="6120000" y="4140000"/>
            <a:ext cx="54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ktangel 27"/>
          <p:cNvSpPr/>
          <p:nvPr/>
        </p:nvSpPr>
        <p:spPr>
          <a:xfrm>
            <a:off x="6120000" y="4500000"/>
            <a:ext cx="54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ktangel 28"/>
          <p:cNvSpPr/>
          <p:nvPr/>
        </p:nvSpPr>
        <p:spPr>
          <a:xfrm>
            <a:off x="6120000" y="4860000"/>
            <a:ext cx="54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ktangel 29"/>
          <p:cNvSpPr/>
          <p:nvPr/>
        </p:nvSpPr>
        <p:spPr>
          <a:xfrm>
            <a:off x="9900000" y="2700000"/>
            <a:ext cx="720000" cy="36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ktangel 30"/>
          <p:cNvSpPr/>
          <p:nvPr/>
        </p:nvSpPr>
        <p:spPr>
          <a:xfrm>
            <a:off x="9900000" y="3060000"/>
            <a:ext cx="720000" cy="36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ktangel 31"/>
          <p:cNvSpPr/>
          <p:nvPr/>
        </p:nvSpPr>
        <p:spPr>
          <a:xfrm>
            <a:off x="9900000" y="3420000"/>
            <a:ext cx="720000" cy="36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ktangel 32"/>
          <p:cNvSpPr/>
          <p:nvPr/>
        </p:nvSpPr>
        <p:spPr>
          <a:xfrm>
            <a:off x="9900000" y="3780000"/>
            <a:ext cx="720000" cy="36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ktangel 33"/>
          <p:cNvSpPr/>
          <p:nvPr/>
        </p:nvSpPr>
        <p:spPr>
          <a:xfrm>
            <a:off x="9900000" y="4140000"/>
            <a:ext cx="720000" cy="36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ktangel 34"/>
          <p:cNvSpPr/>
          <p:nvPr/>
        </p:nvSpPr>
        <p:spPr>
          <a:xfrm>
            <a:off x="9900000" y="4500000"/>
            <a:ext cx="720000" cy="36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ktangel 35"/>
          <p:cNvSpPr/>
          <p:nvPr/>
        </p:nvSpPr>
        <p:spPr>
          <a:xfrm>
            <a:off x="9900000" y="4860000"/>
            <a:ext cx="720000" cy="36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ktangel 36"/>
          <p:cNvSpPr/>
          <p:nvPr/>
        </p:nvSpPr>
        <p:spPr>
          <a:xfrm>
            <a:off x="4140000" y="2700000"/>
            <a:ext cx="54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ktangel 37"/>
          <p:cNvSpPr/>
          <p:nvPr/>
        </p:nvSpPr>
        <p:spPr>
          <a:xfrm>
            <a:off x="4140000" y="2700000"/>
            <a:ext cx="540000" cy="72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ktangel 38"/>
          <p:cNvSpPr/>
          <p:nvPr/>
        </p:nvSpPr>
        <p:spPr>
          <a:xfrm>
            <a:off x="4140000" y="2700000"/>
            <a:ext cx="540000" cy="10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ktangel 39"/>
          <p:cNvSpPr/>
          <p:nvPr/>
        </p:nvSpPr>
        <p:spPr>
          <a:xfrm>
            <a:off x="4140000" y="2700000"/>
            <a:ext cx="540000" cy="14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ktangel 40"/>
          <p:cNvSpPr/>
          <p:nvPr/>
        </p:nvSpPr>
        <p:spPr>
          <a:xfrm>
            <a:off x="4140000" y="2700000"/>
            <a:ext cx="540000" cy="180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ktangel 41"/>
          <p:cNvSpPr/>
          <p:nvPr/>
        </p:nvSpPr>
        <p:spPr>
          <a:xfrm>
            <a:off x="4140000" y="2700000"/>
            <a:ext cx="540000" cy="21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ktangel 42"/>
          <p:cNvSpPr/>
          <p:nvPr/>
        </p:nvSpPr>
        <p:spPr>
          <a:xfrm>
            <a:off x="4140000" y="2700000"/>
            <a:ext cx="540000" cy="252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ktangel 43"/>
          <p:cNvSpPr/>
          <p:nvPr/>
        </p:nvSpPr>
        <p:spPr>
          <a:xfrm>
            <a:off x="7920000" y="2700000"/>
            <a:ext cx="720000" cy="36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ktangel 44"/>
          <p:cNvSpPr/>
          <p:nvPr/>
        </p:nvSpPr>
        <p:spPr>
          <a:xfrm>
            <a:off x="7920000" y="2700000"/>
            <a:ext cx="720000" cy="72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ktangel 45"/>
          <p:cNvSpPr/>
          <p:nvPr/>
        </p:nvSpPr>
        <p:spPr>
          <a:xfrm>
            <a:off x="7920000" y="2700000"/>
            <a:ext cx="720000" cy="108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ktangel 46"/>
          <p:cNvSpPr/>
          <p:nvPr/>
        </p:nvSpPr>
        <p:spPr>
          <a:xfrm>
            <a:off x="7920000" y="2700000"/>
            <a:ext cx="720000" cy="144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ktangel 47"/>
          <p:cNvSpPr/>
          <p:nvPr/>
        </p:nvSpPr>
        <p:spPr>
          <a:xfrm>
            <a:off x="7920000" y="2700000"/>
            <a:ext cx="720000" cy="180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ktangel 48"/>
          <p:cNvSpPr/>
          <p:nvPr/>
        </p:nvSpPr>
        <p:spPr>
          <a:xfrm>
            <a:off x="7920000" y="2700000"/>
            <a:ext cx="720000" cy="216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ktangel 49"/>
          <p:cNvSpPr/>
          <p:nvPr/>
        </p:nvSpPr>
        <p:spPr>
          <a:xfrm>
            <a:off x="7920000" y="2700000"/>
            <a:ext cx="720000" cy="252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87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display of data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Bar chart</a:t>
            </a:r>
          </a:p>
          <a:p>
            <a:r>
              <a:rPr lang="en-US" dirty="0"/>
              <a:t>Pie chart</a:t>
            </a:r>
          </a:p>
          <a:p>
            <a:r>
              <a:rPr lang="en-US" dirty="0" smtClean="0"/>
              <a:t>Histogram</a:t>
            </a:r>
          </a:p>
          <a:p>
            <a:r>
              <a:rPr lang="en-US" dirty="0"/>
              <a:t>Dot plot</a:t>
            </a:r>
            <a:endParaRPr lang="en-US" dirty="0" smtClean="0"/>
          </a:p>
          <a:p>
            <a:r>
              <a:rPr lang="en-US" dirty="0" smtClean="0"/>
              <a:t>Time-series plot</a:t>
            </a:r>
          </a:p>
          <a:p>
            <a:r>
              <a:rPr lang="en-US" dirty="0" smtClean="0"/>
              <a:t>Box plot</a:t>
            </a:r>
          </a:p>
          <a:p>
            <a:r>
              <a:rPr lang="en-US" dirty="0" smtClean="0"/>
              <a:t>Scatter plot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99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known as bar graph</a:t>
            </a:r>
          </a:p>
          <a:p>
            <a:r>
              <a:rPr lang="en-US" dirty="0" smtClean="0"/>
              <a:t>Displaying frequencies of a categorical variable</a:t>
            </a:r>
          </a:p>
          <a:p>
            <a:pPr lvl="1"/>
            <a:r>
              <a:rPr lang="en-US" dirty="0" smtClean="0"/>
              <a:t>Number of observations within a category represented by the height of a bar</a:t>
            </a:r>
          </a:p>
          <a:p>
            <a:r>
              <a:rPr lang="en-US" dirty="0" smtClean="0"/>
              <a:t>Suitable </a:t>
            </a:r>
            <a:r>
              <a:rPr lang="en-US" dirty="0"/>
              <a:t>for comparing categories</a:t>
            </a:r>
          </a:p>
          <a:p>
            <a:r>
              <a:rPr lang="en-US" dirty="0"/>
              <a:t>May include clusters of </a:t>
            </a:r>
            <a:r>
              <a:rPr lang="en-US" dirty="0" smtClean="0"/>
              <a:t>categories</a:t>
            </a:r>
          </a:p>
          <a:p>
            <a:r>
              <a:rPr lang="en-US" dirty="0"/>
              <a:t>Can be plotted vertically or </a:t>
            </a:r>
            <a:r>
              <a:rPr lang="en-US" dirty="0" smtClean="0"/>
              <a:t>horizontally</a:t>
            </a:r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Fall 2021 - Lecture 1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6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10799</TotalTime>
  <Words>1618</Words>
  <Application>Microsoft Office PowerPoint</Application>
  <PresentationFormat>Widescreen</PresentationFormat>
  <Paragraphs>311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OUS - Overordnet – ENG</vt:lpstr>
      <vt:lpstr>Descriptive Statistics – Part 1</vt:lpstr>
      <vt:lpstr>Get to know your data</vt:lpstr>
      <vt:lpstr>Descriptive statistics</vt:lpstr>
      <vt:lpstr>Absolute frequencies</vt:lpstr>
      <vt:lpstr>Relative frequencies</vt:lpstr>
      <vt:lpstr>Frequency table</vt:lpstr>
      <vt:lpstr>Frequency table, cont.</vt:lpstr>
      <vt:lpstr>Graphical display of data</vt:lpstr>
      <vt:lpstr>Bar chart</vt:lpstr>
      <vt:lpstr>Bar chart, cont.</vt:lpstr>
      <vt:lpstr>Pie chart</vt:lpstr>
      <vt:lpstr>Pie chart, cont.</vt:lpstr>
      <vt:lpstr>Histogram</vt:lpstr>
      <vt:lpstr>Histogram, cont.</vt:lpstr>
      <vt:lpstr>Dot plot</vt:lpstr>
      <vt:lpstr>Dot plot, cont.</vt:lpstr>
      <vt:lpstr>Time-series plot</vt:lpstr>
      <vt:lpstr>Time-series plot, cont.</vt:lpstr>
      <vt:lpstr>Box plot</vt:lpstr>
      <vt:lpstr>Box plot, cont.</vt:lpstr>
      <vt:lpstr>Box plot, cont.</vt:lpstr>
      <vt:lpstr>Box plot, cont.</vt:lpstr>
      <vt:lpstr>Box plot, cont.</vt:lpstr>
      <vt:lpstr>Box plot, cont.</vt:lpstr>
      <vt:lpstr>Box plot, cont.</vt:lpstr>
      <vt:lpstr>Scatter plot</vt:lpstr>
      <vt:lpstr>Scatter plot, cont.</vt:lpstr>
      <vt:lpstr>References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1905</cp:revision>
  <cp:lastPrinted>2019-08-27T17:02:01Z</cp:lastPrinted>
  <dcterms:created xsi:type="dcterms:W3CDTF">2019-06-26T08:58:56Z</dcterms:created>
  <dcterms:modified xsi:type="dcterms:W3CDTF">2021-08-25T20:50:18Z</dcterms:modified>
</cp:coreProperties>
</file>